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oboto"/>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Averag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A3BD105-BF52-4AE9-BC43-D958E8ED2FF0}">
  <a:tblStyle styleId="{BA3BD105-BF52-4AE9-BC43-D958E8ED2FF0}"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ontserra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Average-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a64f637eb7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a64f637eb7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a64f637eb7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a64f637eb7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a64f637eb7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a64f637eb7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a64f637eb7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a64f637eb7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a64f637eb7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a64f637eb7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63b2a82fa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63b2a82fa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63b2a82fa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63b2a82fa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 Id="rId6" Type="http://schemas.openxmlformats.org/officeDocument/2006/relationships/slide" Target="/ppt/slides/slide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3.xml"/><Relationship Id="rId3" Type="http://schemas.openxmlformats.org/officeDocument/2006/relationships/slide" Target="/ppt/slides/slide3.xml"/><Relationship Id="rId4" Type="http://schemas.openxmlformats.org/officeDocument/2006/relationships/slide" Target="/ppt/slides/slide3.xml"/><Relationship Id="rId5" Type="http://schemas.openxmlformats.org/officeDocument/2006/relationships/slide" Target="/ppt/slides/slide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7.jpg"/><Relationship Id="rId4" Type="http://schemas.openxmlformats.org/officeDocument/2006/relationships/image" Target="../media/image11.jpg"/><Relationship Id="rId5" Type="http://schemas.openxmlformats.org/officeDocument/2006/relationships/image" Target="../media/image1.jpg"/><Relationship Id="rId6"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3.png"/><Relationship Id="rId9"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8.png"/><Relationship Id="rId8"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sz="3400"/>
              <a:t>Presentasi Proyek Akhir Kecerdasan Buatan</a:t>
            </a:r>
            <a:endParaRPr sz="3400"/>
          </a:p>
        </p:txBody>
      </p:sp>
      <p:sp>
        <p:nvSpPr>
          <p:cNvPr id="229" name="Google Shape;229;p17"/>
          <p:cNvSpPr txBox="1"/>
          <p:nvPr>
            <p:ph idx="1" type="subTitle"/>
          </p:nvPr>
        </p:nvSpPr>
        <p:spPr>
          <a:xfrm>
            <a:off x="5083950" y="3601075"/>
            <a:ext cx="3470700" cy="1258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a:t>Sistem Pakar Diagnosa Penyakit Menggunakan Metode Certainty Factor: Forward Chaining</a:t>
            </a:r>
            <a:endParaRPr/>
          </a:p>
          <a:p>
            <a:pPr indent="0" lvl="0" marL="0" rtl="0" algn="l">
              <a:lnSpc>
                <a:spcPct val="115000"/>
              </a:lnSpc>
              <a:spcBef>
                <a:spcPts val="1600"/>
              </a:spcBef>
              <a:spcAft>
                <a:spcPts val="1600"/>
              </a:spcAft>
              <a:buNone/>
            </a:pPr>
            <a:r>
              <a:rPr lang="id"/>
              <a:t>Program Studi S1 Informatika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graphicFrame>
        <p:nvGraphicFramePr>
          <p:cNvPr id="305" name="Google Shape;305;p26"/>
          <p:cNvGraphicFramePr/>
          <p:nvPr/>
        </p:nvGraphicFramePr>
        <p:xfrm>
          <a:off x="1594550" y="1710450"/>
          <a:ext cx="3000000" cy="3000000"/>
        </p:xfrm>
        <a:graphic>
          <a:graphicData uri="http://schemas.openxmlformats.org/drawingml/2006/table">
            <a:tbl>
              <a:tblPr>
                <a:noFill/>
                <a:tableStyleId>{BA3BD105-BF52-4AE9-BC43-D958E8ED2FF0}</a:tableStyleId>
              </a:tblPr>
              <a:tblGrid>
                <a:gridCol w="725075"/>
                <a:gridCol w="1031000"/>
                <a:gridCol w="498850"/>
                <a:gridCol w="498850"/>
                <a:gridCol w="465625"/>
                <a:gridCol w="473925"/>
                <a:gridCol w="473925"/>
                <a:gridCol w="465625"/>
                <a:gridCol w="440675"/>
                <a:gridCol w="440675"/>
                <a:gridCol w="440675"/>
              </a:tblGrid>
              <a:tr h="208550">
                <a:tc rowSpan="2">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Kode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rowSpan="2">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Nama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gridSpan="9">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Kode Penyakit</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hMerge="1"/>
                <a:tc hMerge="1"/>
                <a:tc hMerge="1"/>
                <a:tc hMerge="1"/>
                <a:tc hMerge="1"/>
                <a:tc hMerge="1"/>
                <a:tc hMerge="1"/>
                <a:tc hMerge="1"/>
              </a:tr>
              <a:tr h="279375">
                <a:tc vMerge="1"/>
                <a:tc vMerge="1"/>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P01</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P02</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P03</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P04</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P05</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P06</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P07</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P08</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P09</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G01</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Demam</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sz="1050">
                        <a:solidFill>
                          <a:schemeClr val="lt1"/>
                        </a:solidFill>
                        <a:latin typeface="Roboto"/>
                        <a:ea typeface="Roboto"/>
                        <a:cs typeface="Roboto"/>
                        <a:sym typeface="Roboto"/>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sz="1050">
                        <a:solidFill>
                          <a:schemeClr val="lt1"/>
                        </a:solidFill>
                        <a:latin typeface="Roboto"/>
                        <a:ea typeface="Roboto"/>
                        <a:cs typeface="Roboto"/>
                        <a:sym typeface="Roboto"/>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G02</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Batuk</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G03</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Pilek</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G04</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Ruam</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G05</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Gatal</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G06</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Muntah</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2085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G07</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Diare </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
        <p:nvSpPr>
          <p:cNvPr id="306" name="Google Shape;306;p26"/>
          <p:cNvSpPr txBox="1"/>
          <p:nvPr>
            <p:ph type="title"/>
          </p:nvPr>
        </p:nvSpPr>
        <p:spPr>
          <a:xfrm>
            <a:off x="1297500" y="393750"/>
            <a:ext cx="3798900" cy="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Pengetahuan / Knowledge Based</a:t>
            </a:r>
            <a:endParaRPr/>
          </a:p>
        </p:txBody>
      </p:sp>
      <p:sp>
        <p:nvSpPr>
          <p:cNvPr id="307" name="Google Shape;307;p26"/>
          <p:cNvSpPr txBox="1"/>
          <p:nvPr/>
        </p:nvSpPr>
        <p:spPr>
          <a:xfrm>
            <a:off x="3213300" y="1346250"/>
            <a:ext cx="2717400" cy="3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id" sz="1300">
                <a:solidFill>
                  <a:schemeClr val="lt1"/>
                </a:solidFill>
                <a:latin typeface="Times New Roman"/>
                <a:ea typeface="Times New Roman"/>
                <a:cs typeface="Times New Roman"/>
                <a:sym typeface="Times New Roman"/>
              </a:rPr>
              <a:t>Tabel Hubungan Gejala dan Penyakit</a:t>
            </a:r>
            <a:endParaRPr i="1" sz="13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27"/>
          <p:cNvSpPr txBox="1"/>
          <p:nvPr>
            <p:ph type="title"/>
          </p:nvPr>
        </p:nvSpPr>
        <p:spPr>
          <a:xfrm>
            <a:off x="1297500" y="393750"/>
            <a:ext cx="3798900" cy="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Pengetahuan / Knowledge Based</a:t>
            </a:r>
            <a:endParaRPr/>
          </a:p>
        </p:txBody>
      </p:sp>
      <p:sp>
        <p:nvSpPr>
          <p:cNvPr id="313" name="Google Shape;313;p27"/>
          <p:cNvSpPr txBox="1"/>
          <p:nvPr/>
        </p:nvSpPr>
        <p:spPr>
          <a:xfrm>
            <a:off x="3213300" y="1346250"/>
            <a:ext cx="2717400" cy="3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id" sz="1300">
                <a:solidFill>
                  <a:schemeClr val="lt1"/>
                </a:solidFill>
                <a:latin typeface="Times New Roman"/>
                <a:ea typeface="Times New Roman"/>
                <a:cs typeface="Times New Roman"/>
                <a:sym typeface="Times New Roman"/>
              </a:rPr>
              <a:t>Tabel Hubungan Gejala dan Penyakit</a:t>
            </a:r>
            <a:endParaRPr i="1" sz="13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aphicFrame>
        <p:nvGraphicFramePr>
          <p:cNvPr id="314" name="Google Shape;314;p27"/>
          <p:cNvGraphicFramePr/>
          <p:nvPr/>
        </p:nvGraphicFramePr>
        <p:xfrm>
          <a:off x="1580725" y="1710450"/>
          <a:ext cx="3000000" cy="3000000"/>
        </p:xfrm>
        <a:graphic>
          <a:graphicData uri="http://schemas.openxmlformats.org/drawingml/2006/table">
            <a:tbl>
              <a:tblPr>
                <a:noFill/>
                <a:tableStyleId>{BA3BD105-BF52-4AE9-BC43-D958E8ED2FF0}</a:tableStyleId>
              </a:tblPr>
              <a:tblGrid>
                <a:gridCol w="824500"/>
                <a:gridCol w="1143575"/>
                <a:gridCol w="553375"/>
                <a:gridCol w="553375"/>
                <a:gridCol w="516450"/>
                <a:gridCol w="525675"/>
                <a:gridCol w="525675"/>
                <a:gridCol w="516450"/>
                <a:gridCol w="488775"/>
                <a:gridCol w="488775"/>
                <a:gridCol w="488775"/>
              </a:tblGrid>
              <a:tr h="318750">
                <a:tc rowSpan="2">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Kode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rowSpan="2">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Nama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gridSpan="9">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Kode Penyakit</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hMerge="1"/>
                <a:tc hMerge="1"/>
                <a:tc hMerge="1"/>
                <a:tc hMerge="1"/>
                <a:tc hMerge="1"/>
                <a:tc hMerge="1"/>
                <a:tc hMerge="1"/>
                <a:tc hMerge="1"/>
              </a:tr>
              <a:tr h="322350">
                <a:tc vMerge="1"/>
                <a:tc vMerge="1"/>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P01</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P02</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P03</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P04</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P05</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P06</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P07</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P08</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P09</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223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G08</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Lelah</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223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G09</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Sesak Napas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223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G10</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Wheezing</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223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G11</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Iritabilitas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48402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G12</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Pemberian makan buruk</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6095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G13</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Sakit Tenggorokan</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8"/>
          <p:cNvSpPr txBox="1"/>
          <p:nvPr>
            <p:ph type="title"/>
          </p:nvPr>
        </p:nvSpPr>
        <p:spPr>
          <a:xfrm>
            <a:off x="1297500" y="393750"/>
            <a:ext cx="3798900" cy="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Pengetahuan / Knowledge Based</a:t>
            </a:r>
            <a:endParaRPr/>
          </a:p>
        </p:txBody>
      </p:sp>
      <p:sp>
        <p:nvSpPr>
          <p:cNvPr id="320" name="Google Shape;320;p28"/>
          <p:cNvSpPr txBox="1"/>
          <p:nvPr/>
        </p:nvSpPr>
        <p:spPr>
          <a:xfrm>
            <a:off x="3213300" y="1346250"/>
            <a:ext cx="2717400" cy="3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id" sz="1300">
                <a:solidFill>
                  <a:schemeClr val="lt1"/>
                </a:solidFill>
                <a:latin typeface="Times New Roman"/>
                <a:ea typeface="Times New Roman"/>
                <a:cs typeface="Times New Roman"/>
                <a:sym typeface="Times New Roman"/>
              </a:rPr>
              <a:t>Tabel Hubungan Gejala dan Penyakit</a:t>
            </a:r>
            <a:endParaRPr i="1" sz="13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aphicFrame>
        <p:nvGraphicFramePr>
          <p:cNvPr id="321" name="Google Shape;321;p28"/>
          <p:cNvGraphicFramePr/>
          <p:nvPr/>
        </p:nvGraphicFramePr>
        <p:xfrm>
          <a:off x="1565413" y="1710450"/>
          <a:ext cx="3000000" cy="3000000"/>
        </p:xfrm>
        <a:graphic>
          <a:graphicData uri="http://schemas.openxmlformats.org/drawingml/2006/table">
            <a:tbl>
              <a:tblPr>
                <a:noFill/>
                <a:tableStyleId>{BA3BD105-BF52-4AE9-BC43-D958E8ED2FF0}</a:tableStyleId>
              </a:tblPr>
              <a:tblGrid>
                <a:gridCol w="791325"/>
                <a:gridCol w="1238050"/>
                <a:gridCol w="599075"/>
                <a:gridCol w="599075"/>
                <a:gridCol w="559125"/>
                <a:gridCol w="569100"/>
                <a:gridCol w="569100"/>
                <a:gridCol w="559125"/>
                <a:gridCol w="529175"/>
              </a:tblGrid>
              <a:tr h="321225">
                <a:tc rowSpan="2">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Kode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rowSpan="2">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Nama Gejala</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gridSpan="7">
                  <a:txBody>
                    <a:bodyPr/>
                    <a:lstStyle/>
                    <a:p>
                      <a:pPr indent="0" lvl="0" marL="0" rtl="0" algn="ctr">
                        <a:spcBef>
                          <a:spcPts val="0"/>
                        </a:spcBef>
                        <a:spcAft>
                          <a:spcPts val="0"/>
                        </a:spcAft>
                        <a:buNone/>
                      </a:pPr>
                      <a:r>
                        <a:rPr b="1" lang="id">
                          <a:solidFill>
                            <a:schemeClr val="lt1"/>
                          </a:solidFill>
                          <a:latin typeface="Times New Roman"/>
                          <a:ea typeface="Times New Roman"/>
                          <a:cs typeface="Times New Roman"/>
                          <a:sym typeface="Times New Roman"/>
                        </a:rPr>
                        <a:t>Kode Penyakit</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hMerge="1"/>
                <a:tc hMerge="1"/>
                <a:tc hMerge="1"/>
                <a:tc hMerge="1"/>
                <a:tc hMerge="1"/>
                <a:tc hMerge="1"/>
              </a:tr>
              <a:tr h="321225">
                <a:tc vMerge="1"/>
                <a:tc vMerge="1"/>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P01</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P02</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P03</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P04</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P05</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P06</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P07</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52125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G14</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Hidung tersumbat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2122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G15</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Bersin</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sz="1050">
                          <a:solidFill>
                            <a:schemeClr val="lt1"/>
                          </a:solidFill>
                          <a:latin typeface="Roboto"/>
                          <a:ea typeface="Roboto"/>
                          <a:cs typeface="Roboto"/>
                          <a:sym typeface="Roboto"/>
                        </a:rPr>
                        <a:t>✓</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29"/>
          <p:cNvSpPr txBox="1"/>
          <p:nvPr>
            <p:ph type="title"/>
          </p:nvPr>
        </p:nvSpPr>
        <p:spPr>
          <a:xfrm>
            <a:off x="1297500" y="393750"/>
            <a:ext cx="3798900" cy="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Aturan / Rule Based</a:t>
            </a:r>
            <a:endParaRPr/>
          </a:p>
        </p:txBody>
      </p:sp>
      <p:sp>
        <p:nvSpPr>
          <p:cNvPr id="327" name="Google Shape;327;p29"/>
          <p:cNvSpPr txBox="1"/>
          <p:nvPr/>
        </p:nvSpPr>
        <p:spPr>
          <a:xfrm>
            <a:off x="3782100" y="1346250"/>
            <a:ext cx="1579800" cy="3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id" sz="1300">
                <a:solidFill>
                  <a:schemeClr val="lt1"/>
                </a:solidFill>
                <a:latin typeface="Times New Roman"/>
                <a:ea typeface="Times New Roman"/>
                <a:cs typeface="Times New Roman"/>
                <a:sym typeface="Times New Roman"/>
              </a:rPr>
              <a:t>Tabel Dasar Aturan</a:t>
            </a:r>
            <a:endParaRPr i="1" sz="13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aphicFrame>
        <p:nvGraphicFramePr>
          <p:cNvPr id="328" name="Google Shape;328;p29"/>
          <p:cNvGraphicFramePr/>
          <p:nvPr/>
        </p:nvGraphicFramePr>
        <p:xfrm>
          <a:off x="1684000" y="1710450"/>
          <a:ext cx="3000000" cy="3000000"/>
        </p:xfrm>
        <a:graphic>
          <a:graphicData uri="http://schemas.openxmlformats.org/drawingml/2006/table">
            <a:tbl>
              <a:tblPr>
                <a:noFill/>
                <a:tableStyleId>{BA3BD105-BF52-4AE9-BC43-D958E8ED2FF0}</a:tableStyleId>
              </a:tblPr>
              <a:tblGrid>
                <a:gridCol w="581025"/>
                <a:gridCol w="5133975"/>
              </a:tblGrid>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No</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id">
                          <a:solidFill>
                            <a:schemeClr val="lt1"/>
                          </a:solidFill>
                          <a:latin typeface="Times New Roman"/>
                          <a:ea typeface="Times New Roman"/>
                          <a:cs typeface="Times New Roman"/>
                          <a:sym typeface="Times New Roman"/>
                        </a:rPr>
                        <a:t>RULE</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1</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batuk AND pilek THEN Flu</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2</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batuk AND bersin THEN Flu</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3</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bersin AND pilek THEN Flu</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4</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bersin AND batuk AND pilek THEN Flu</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5</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ruam AND gatal THEN Campak</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6</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muntah AND diare AND lelah THEN Gastroenteritis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7</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batuk AND sesak napas AND wheezing THEN Asma</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8</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iritabilitas AND pemberian makan buruk THEN Tipes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0"/>
          <p:cNvSpPr txBox="1"/>
          <p:nvPr>
            <p:ph type="title"/>
          </p:nvPr>
        </p:nvSpPr>
        <p:spPr>
          <a:xfrm>
            <a:off x="1297500" y="393750"/>
            <a:ext cx="3798900" cy="95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Aturan / Rule Based</a:t>
            </a:r>
            <a:endParaRPr/>
          </a:p>
        </p:txBody>
      </p:sp>
      <p:sp>
        <p:nvSpPr>
          <p:cNvPr id="334" name="Google Shape;334;p30"/>
          <p:cNvSpPr txBox="1"/>
          <p:nvPr/>
        </p:nvSpPr>
        <p:spPr>
          <a:xfrm>
            <a:off x="3782100" y="1346250"/>
            <a:ext cx="1579800" cy="36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id" sz="1300">
                <a:solidFill>
                  <a:schemeClr val="lt1"/>
                </a:solidFill>
                <a:latin typeface="Times New Roman"/>
                <a:ea typeface="Times New Roman"/>
                <a:cs typeface="Times New Roman"/>
                <a:sym typeface="Times New Roman"/>
              </a:rPr>
              <a:t>Tabel Dasar Aturan</a:t>
            </a:r>
            <a:endParaRPr i="1" sz="13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Times New Roman"/>
              <a:ea typeface="Times New Roman"/>
              <a:cs typeface="Times New Roman"/>
              <a:sym typeface="Times New Roman"/>
            </a:endParaRPr>
          </a:p>
        </p:txBody>
      </p:sp>
      <p:graphicFrame>
        <p:nvGraphicFramePr>
          <p:cNvPr id="335" name="Google Shape;335;p30"/>
          <p:cNvGraphicFramePr/>
          <p:nvPr/>
        </p:nvGraphicFramePr>
        <p:xfrm>
          <a:off x="1684000" y="1710450"/>
          <a:ext cx="3000000" cy="3000000"/>
        </p:xfrm>
        <a:graphic>
          <a:graphicData uri="http://schemas.openxmlformats.org/drawingml/2006/table">
            <a:tbl>
              <a:tblPr>
                <a:noFill/>
                <a:tableStyleId>{BA3BD105-BF52-4AE9-BC43-D958E8ED2FF0}</a:tableStyleId>
              </a:tblPr>
              <a:tblGrid>
                <a:gridCol w="581025"/>
                <a:gridCol w="5133975"/>
              </a:tblGrid>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No</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id">
                          <a:solidFill>
                            <a:schemeClr val="lt1"/>
                          </a:solidFill>
                          <a:latin typeface="Times New Roman"/>
                          <a:ea typeface="Times New Roman"/>
                          <a:cs typeface="Times New Roman"/>
                          <a:sym typeface="Times New Roman"/>
                        </a:rPr>
                        <a:t>RULE</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9</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batuk AND sakit tenggorokan THEN Radang Tenggorokan</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10</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batuk AND sakit tenggorokan THEN Radang Tenggorokan</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12700">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11</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IF demam AND hidung tersumbat AND bersin THEN Rhinitis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1"/>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Kode Program</a:t>
            </a:r>
            <a:endParaRPr sz="1000"/>
          </a:p>
        </p:txBody>
      </p:sp>
      <p:sp>
        <p:nvSpPr>
          <p:cNvPr id="341" name="Google Shape;341;p31"/>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Presentasi Kode Program</a:t>
            </a:r>
            <a:endParaRPr/>
          </a:p>
        </p:txBody>
      </p:sp>
      <p:sp>
        <p:nvSpPr>
          <p:cNvPr id="342" name="Google Shape;342;p31"/>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t>Program ini dibangun menggunakan bahasa pemrograman python.</a:t>
            </a:r>
            <a:endParaRPr/>
          </a:p>
        </p:txBody>
      </p:sp>
      <p:grpSp>
        <p:nvGrpSpPr>
          <p:cNvPr id="343" name="Google Shape;343;p31"/>
          <p:cNvGrpSpPr/>
          <p:nvPr/>
        </p:nvGrpSpPr>
        <p:grpSpPr>
          <a:xfrm>
            <a:off x="2833760" y="1272110"/>
            <a:ext cx="3461100" cy="2671532"/>
            <a:chOff x="3553042" y="1657806"/>
            <a:chExt cx="3461100" cy="2671532"/>
          </a:xfrm>
        </p:grpSpPr>
        <p:sp>
          <p:nvSpPr>
            <p:cNvPr id="344" name="Google Shape;344;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2" name="Google Shape;352;p31"/>
          <p:cNvPicPr preferRelativeResize="0"/>
          <p:nvPr/>
        </p:nvPicPr>
        <p:blipFill rotWithShape="1">
          <a:blip r:embed="rId3">
            <a:alphaModFix/>
          </a:blip>
          <a:srcRect b="37382" l="529" r="37909" t="0"/>
          <a:stretch/>
        </p:blipFill>
        <p:spPr>
          <a:xfrm>
            <a:off x="2886903" y="1329319"/>
            <a:ext cx="3355200" cy="1911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2"/>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Terima kasih!</a:t>
            </a:r>
            <a:endParaRPr/>
          </a:p>
        </p:txBody>
      </p:sp>
      <p:sp>
        <p:nvSpPr>
          <p:cNvPr id="358" name="Google Shape;358;p32"/>
          <p:cNvSpPr txBox="1"/>
          <p:nvPr>
            <p:ph idx="1" type="body"/>
          </p:nvPr>
        </p:nvSpPr>
        <p:spPr>
          <a:xfrm>
            <a:off x="645300" y="2644025"/>
            <a:ext cx="3063300" cy="97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latin typeface="Arial"/>
                <a:ea typeface="Arial"/>
                <a:cs typeface="Arial"/>
                <a:sym typeface="Arial"/>
              </a:rPr>
              <a:t>Demikian presentasi mengenai proyek kami, mohon maaf jika masih terdapat kekurangan atas perhatiannya kami ucapkan Terima kasih.</a:t>
            </a:r>
            <a:endParaRPr/>
          </a:p>
        </p:txBody>
      </p:sp>
      <p:grpSp>
        <p:nvGrpSpPr>
          <p:cNvPr id="359" name="Google Shape;359;p32"/>
          <p:cNvGrpSpPr/>
          <p:nvPr/>
        </p:nvGrpSpPr>
        <p:grpSpPr>
          <a:xfrm>
            <a:off x="4066820" y="1553491"/>
            <a:ext cx="3159984" cy="2439109"/>
            <a:chOff x="3553042" y="1657806"/>
            <a:chExt cx="3461100" cy="2671532"/>
          </a:xfrm>
        </p:grpSpPr>
        <p:sp>
          <p:nvSpPr>
            <p:cNvPr id="360" name="Google Shape;360;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8" name="Google Shape;368;p32"/>
          <p:cNvPicPr preferRelativeResize="0"/>
          <p:nvPr/>
        </p:nvPicPr>
        <p:blipFill rotWithShape="1">
          <a:blip r:embed="rId3">
            <a:alphaModFix/>
          </a:blip>
          <a:srcRect b="24300" l="10655" r="19055" t="22292"/>
          <a:stretch/>
        </p:blipFill>
        <p:spPr>
          <a:xfrm>
            <a:off x="4115130" y="1605638"/>
            <a:ext cx="3063300" cy="1745700"/>
          </a:xfrm>
          <a:prstGeom prst="rect">
            <a:avLst/>
          </a:prstGeom>
          <a:noFill/>
          <a:ln>
            <a:noFill/>
          </a:ln>
        </p:spPr>
      </p:pic>
      <p:grpSp>
        <p:nvGrpSpPr>
          <p:cNvPr id="369" name="Google Shape;369;p32"/>
          <p:cNvGrpSpPr/>
          <p:nvPr/>
        </p:nvGrpSpPr>
        <p:grpSpPr>
          <a:xfrm>
            <a:off x="6762480" y="2546254"/>
            <a:ext cx="1024386" cy="1522884"/>
            <a:chOff x="6505573" y="2745170"/>
            <a:chExt cx="1122000" cy="1668000"/>
          </a:xfrm>
        </p:grpSpPr>
        <p:sp>
          <p:nvSpPr>
            <p:cNvPr id="370" name="Google Shape;370;p3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4" name="Google Shape;374;p32"/>
          <p:cNvPicPr preferRelativeResize="0"/>
          <p:nvPr/>
        </p:nvPicPr>
        <p:blipFill rotWithShape="1">
          <a:blip r:embed="rId4">
            <a:alphaModFix/>
          </a:blip>
          <a:srcRect b="8941" l="21428" r="25385" t="39134"/>
          <a:stretch/>
        </p:blipFill>
        <p:spPr>
          <a:xfrm>
            <a:off x="6762097" y="2613771"/>
            <a:ext cx="1024200" cy="1333200"/>
          </a:xfrm>
          <a:prstGeom prst="rect">
            <a:avLst/>
          </a:prstGeom>
          <a:noFill/>
          <a:ln>
            <a:noFill/>
          </a:ln>
        </p:spPr>
      </p:pic>
      <p:grpSp>
        <p:nvGrpSpPr>
          <p:cNvPr id="375" name="Google Shape;375;p32"/>
          <p:cNvGrpSpPr/>
          <p:nvPr/>
        </p:nvGrpSpPr>
        <p:grpSpPr>
          <a:xfrm>
            <a:off x="6405845" y="3121897"/>
            <a:ext cx="520684" cy="1036470"/>
            <a:chOff x="9543736" y="4486132"/>
            <a:chExt cx="570300" cy="1135235"/>
          </a:xfrm>
        </p:grpSpPr>
        <p:sp>
          <p:nvSpPr>
            <p:cNvPr id="376" name="Google Shape;376;p3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0" name="Google Shape;380;p32"/>
          <p:cNvPicPr preferRelativeResize="0"/>
          <p:nvPr/>
        </p:nvPicPr>
        <p:blipFill rotWithShape="1">
          <a:blip r:embed="rId5">
            <a:alphaModFix/>
          </a:blip>
          <a:srcRect b="21671" l="27193" r="21995" t="13250"/>
          <a:stretch/>
        </p:blipFill>
        <p:spPr>
          <a:xfrm>
            <a:off x="6405412" y="3121559"/>
            <a:ext cx="520500" cy="888900"/>
          </a:xfrm>
          <a:prstGeom prst="round2SameRect">
            <a:avLst>
              <a:gd fmla="val 4129" name="adj1"/>
              <a:gd fmla="val 0" name="adj2"/>
            </a:avLst>
          </a:prstGeom>
          <a:noFill/>
          <a:ln>
            <a:noFill/>
          </a:ln>
        </p:spPr>
      </p:pic>
      <p:grpSp>
        <p:nvGrpSpPr>
          <p:cNvPr id="381" name="Google Shape;381;p32"/>
          <p:cNvGrpSpPr/>
          <p:nvPr/>
        </p:nvGrpSpPr>
        <p:grpSpPr>
          <a:xfrm>
            <a:off x="7564804" y="3443361"/>
            <a:ext cx="455496" cy="692277"/>
            <a:chOff x="7384375" y="3728000"/>
            <a:chExt cx="498900" cy="758244"/>
          </a:xfrm>
        </p:grpSpPr>
        <p:sp>
          <p:nvSpPr>
            <p:cNvPr id="382" name="Google Shape;382;p32"/>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2"/>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32"/>
          <p:cNvGrpSpPr/>
          <p:nvPr/>
        </p:nvGrpSpPr>
        <p:grpSpPr>
          <a:xfrm>
            <a:off x="7564836" y="3561758"/>
            <a:ext cx="478081" cy="462776"/>
            <a:chOff x="7384385" y="3857442"/>
            <a:chExt cx="523637" cy="506874"/>
          </a:xfrm>
        </p:grpSpPr>
        <p:sp>
          <p:nvSpPr>
            <p:cNvPr id="387" name="Google Shape;387;p32"/>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32"/>
            <p:cNvGrpSpPr/>
            <p:nvPr/>
          </p:nvGrpSpPr>
          <p:grpSpPr>
            <a:xfrm>
              <a:off x="7384385" y="3857442"/>
              <a:ext cx="523637" cy="498900"/>
              <a:chOff x="7384385" y="3857442"/>
              <a:chExt cx="523637" cy="498900"/>
            </a:xfrm>
          </p:grpSpPr>
          <p:sp>
            <p:nvSpPr>
              <p:cNvPr id="389" name="Google Shape;389;p32"/>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91" name="Google Shape;391;p32"/>
          <p:cNvPicPr preferRelativeResize="0"/>
          <p:nvPr/>
        </p:nvPicPr>
        <p:blipFill rotWithShape="1">
          <a:blip r:embed="rId6">
            <a:alphaModFix/>
          </a:blip>
          <a:srcRect b="-8113" l="-12863" r="-12875" t="-812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idx="4294967295" type="subTitle"/>
          </p:nvPr>
        </p:nvSpPr>
        <p:spPr>
          <a:xfrm>
            <a:off x="1297500" y="472775"/>
            <a:ext cx="3511200" cy="320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d" sz="1000"/>
              <a:t>Kelompok 08</a:t>
            </a:r>
            <a:endParaRPr sz="1000"/>
          </a:p>
        </p:txBody>
      </p:sp>
      <p:sp>
        <p:nvSpPr>
          <p:cNvPr id="235" name="Google Shape;235;p18"/>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NIM | Anggota Kelompok</a:t>
            </a:r>
            <a:endParaRPr/>
          </a:p>
        </p:txBody>
      </p:sp>
      <p:sp>
        <p:nvSpPr>
          <p:cNvPr id="236" name="Google Shape;236;p18"/>
          <p:cNvSpPr/>
          <p:nvPr/>
        </p:nvSpPr>
        <p:spPr>
          <a:xfrm>
            <a:off x="1359550" y="17067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txBox="1"/>
          <p:nvPr/>
        </p:nvSpPr>
        <p:spPr>
          <a:xfrm>
            <a:off x="1033600" y="2798000"/>
            <a:ext cx="175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11S21003 | Benhard Yudha</a:t>
            </a:r>
            <a:endParaRPr sz="800">
              <a:solidFill>
                <a:schemeClr val="lt1"/>
              </a:solidFill>
              <a:latin typeface="Lato"/>
              <a:ea typeface="Lato"/>
              <a:cs typeface="Lato"/>
              <a:sym typeface="Lato"/>
            </a:endParaRPr>
          </a:p>
        </p:txBody>
      </p:sp>
      <p:sp>
        <p:nvSpPr>
          <p:cNvPr id="238" name="Google Shape;238;p18"/>
          <p:cNvSpPr/>
          <p:nvPr/>
        </p:nvSpPr>
        <p:spPr>
          <a:xfrm>
            <a:off x="3207425" y="17067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txBox="1"/>
          <p:nvPr/>
        </p:nvSpPr>
        <p:spPr>
          <a:xfrm>
            <a:off x="2739025" y="2798000"/>
            <a:ext cx="1958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11S21034 | Enrico Hezkiel Sirait</a:t>
            </a:r>
            <a:endParaRPr sz="800">
              <a:solidFill>
                <a:schemeClr val="lt1"/>
              </a:solidFill>
              <a:latin typeface="Lato"/>
              <a:ea typeface="Lato"/>
              <a:cs typeface="Lato"/>
              <a:sym typeface="Lato"/>
            </a:endParaRPr>
          </a:p>
        </p:txBody>
      </p:sp>
      <p:sp>
        <p:nvSpPr>
          <p:cNvPr id="240" name="Google Shape;240;p18"/>
          <p:cNvSpPr/>
          <p:nvPr/>
        </p:nvSpPr>
        <p:spPr>
          <a:xfrm>
            <a:off x="5058251" y="17067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txBox="1"/>
          <p:nvPr/>
        </p:nvSpPr>
        <p:spPr>
          <a:xfrm>
            <a:off x="4521175" y="2798000"/>
            <a:ext cx="20931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11S21039 | Hanny Yosephine br. Kaban</a:t>
            </a:r>
            <a:endParaRPr sz="800">
              <a:solidFill>
                <a:schemeClr val="lt1"/>
              </a:solidFill>
              <a:latin typeface="Lato"/>
              <a:ea typeface="Lato"/>
              <a:cs typeface="Lato"/>
              <a:sym typeface="Lato"/>
            </a:endParaRPr>
          </a:p>
        </p:txBody>
      </p:sp>
      <p:sp>
        <p:nvSpPr>
          <p:cNvPr id="242" name="Google Shape;242;p18"/>
          <p:cNvSpPr/>
          <p:nvPr/>
        </p:nvSpPr>
        <p:spPr>
          <a:xfrm>
            <a:off x="3205747" y="33073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txBox="1"/>
          <p:nvPr/>
        </p:nvSpPr>
        <p:spPr>
          <a:xfrm>
            <a:off x="2885200" y="4398600"/>
            <a:ext cx="16914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11S21047 | Corry Betriks Sitorus</a:t>
            </a:r>
            <a:endParaRPr sz="800">
              <a:solidFill>
                <a:schemeClr val="lt1"/>
              </a:solidFill>
              <a:latin typeface="Lato"/>
              <a:ea typeface="Lato"/>
              <a:cs typeface="Lato"/>
              <a:sym typeface="Lato"/>
            </a:endParaRPr>
          </a:p>
        </p:txBody>
      </p:sp>
      <p:pic>
        <p:nvPicPr>
          <p:cNvPr id="244" name="Google Shape;244;p18"/>
          <p:cNvPicPr preferRelativeResize="0"/>
          <p:nvPr/>
        </p:nvPicPr>
        <p:blipFill rotWithShape="1">
          <a:blip r:embed="rId3">
            <a:alphaModFix/>
          </a:blip>
          <a:srcRect b="41512" l="14171" r="-8" t="-5"/>
          <a:stretch/>
        </p:blipFill>
        <p:spPr>
          <a:xfrm rot="10800000">
            <a:off x="6181500" y="0"/>
            <a:ext cx="2962500" cy="2691600"/>
          </a:xfrm>
          <a:prstGeom prst="rtTriangle">
            <a:avLst/>
          </a:prstGeom>
          <a:noFill/>
          <a:ln>
            <a:noFill/>
          </a:ln>
        </p:spPr>
      </p:pic>
      <p:sp>
        <p:nvSpPr>
          <p:cNvPr id="245" name="Google Shape;245;p18"/>
          <p:cNvSpPr/>
          <p:nvPr/>
        </p:nvSpPr>
        <p:spPr>
          <a:xfrm>
            <a:off x="1356250" y="33071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txBox="1"/>
          <p:nvPr/>
        </p:nvSpPr>
        <p:spPr>
          <a:xfrm>
            <a:off x="989100" y="4398200"/>
            <a:ext cx="17538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11S21042 | Pany Irene Matondang</a:t>
            </a:r>
            <a:endParaRPr sz="800">
              <a:solidFill>
                <a:schemeClr val="lt1"/>
              </a:solidFill>
              <a:latin typeface="Lato"/>
              <a:ea typeface="Lato"/>
              <a:cs typeface="Lato"/>
              <a:sym typeface="Lato"/>
            </a:endParaRPr>
          </a:p>
        </p:txBody>
      </p:sp>
      <p:sp>
        <p:nvSpPr>
          <p:cNvPr id="247" name="Google Shape;247;p18"/>
          <p:cNvSpPr/>
          <p:nvPr/>
        </p:nvSpPr>
        <p:spPr>
          <a:xfrm>
            <a:off x="5055247" y="3307300"/>
            <a:ext cx="1018200" cy="1018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txBox="1"/>
          <p:nvPr/>
        </p:nvSpPr>
        <p:spPr>
          <a:xfrm>
            <a:off x="4576676" y="4398600"/>
            <a:ext cx="1982100" cy="43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id" sz="800">
                <a:solidFill>
                  <a:schemeClr val="lt1"/>
                </a:solidFill>
                <a:latin typeface="Lato"/>
                <a:ea typeface="Lato"/>
                <a:cs typeface="Lato"/>
                <a:sym typeface="Lato"/>
              </a:rPr>
              <a:t>11S21050 | Ella Tasya Marito Silaban</a:t>
            </a:r>
            <a:endParaRPr sz="800">
              <a:solidFill>
                <a:schemeClr val="lt1"/>
              </a:solidFill>
              <a:latin typeface="Lato"/>
              <a:ea typeface="Lato"/>
              <a:cs typeface="Lato"/>
              <a:sym typeface="Lato"/>
            </a:endParaRPr>
          </a:p>
        </p:txBody>
      </p:sp>
      <p:pic>
        <p:nvPicPr>
          <p:cNvPr id="249" name="Google Shape;249;p18"/>
          <p:cNvPicPr preferRelativeResize="0"/>
          <p:nvPr/>
        </p:nvPicPr>
        <p:blipFill>
          <a:blip r:embed="rId4">
            <a:alphaModFix/>
          </a:blip>
          <a:stretch>
            <a:fillRect/>
          </a:stretch>
        </p:blipFill>
        <p:spPr>
          <a:xfrm>
            <a:off x="3235300" y="1733100"/>
            <a:ext cx="965400" cy="965400"/>
          </a:xfrm>
          <a:prstGeom prst="ellipse">
            <a:avLst/>
          </a:prstGeom>
          <a:noFill/>
          <a:ln>
            <a:noFill/>
          </a:ln>
        </p:spPr>
      </p:pic>
      <p:pic>
        <p:nvPicPr>
          <p:cNvPr id="250" name="Google Shape;250;p18"/>
          <p:cNvPicPr preferRelativeResize="0"/>
          <p:nvPr/>
        </p:nvPicPr>
        <p:blipFill rotWithShape="1">
          <a:blip r:embed="rId5">
            <a:alphaModFix/>
          </a:blip>
          <a:srcRect b="39172" l="29903" r="29903" t="18400"/>
          <a:stretch/>
        </p:blipFill>
        <p:spPr>
          <a:xfrm>
            <a:off x="1413700" y="1735512"/>
            <a:ext cx="909900" cy="960600"/>
          </a:xfrm>
          <a:prstGeom prst="ellipse">
            <a:avLst/>
          </a:prstGeom>
          <a:noFill/>
          <a:ln>
            <a:noFill/>
          </a:ln>
        </p:spPr>
      </p:pic>
      <p:pic>
        <p:nvPicPr>
          <p:cNvPr id="251" name="Google Shape;251;p18"/>
          <p:cNvPicPr preferRelativeResize="0"/>
          <p:nvPr/>
        </p:nvPicPr>
        <p:blipFill rotWithShape="1">
          <a:blip r:embed="rId6">
            <a:alphaModFix/>
          </a:blip>
          <a:srcRect b="17993" l="10641" r="10649" t="5472"/>
          <a:stretch/>
        </p:blipFill>
        <p:spPr>
          <a:xfrm>
            <a:off x="5085025" y="3347050"/>
            <a:ext cx="965400" cy="938700"/>
          </a:xfrm>
          <a:prstGeom prst="ellipse">
            <a:avLst/>
          </a:prstGeom>
          <a:noFill/>
          <a:ln>
            <a:noFill/>
          </a:ln>
        </p:spPr>
      </p:pic>
      <p:pic>
        <p:nvPicPr>
          <p:cNvPr id="252" name="Google Shape;252;p18"/>
          <p:cNvPicPr preferRelativeResize="0"/>
          <p:nvPr/>
        </p:nvPicPr>
        <p:blipFill rotWithShape="1">
          <a:blip r:embed="rId7">
            <a:alphaModFix/>
          </a:blip>
          <a:srcRect b="18738" l="2874" r="2874" t="18738"/>
          <a:stretch/>
        </p:blipFill>
        <p:spPr>
          <a:xfrm>
            <a:off x="3261550" y="3358750"/>
            <a:ext cx="909900" cy="938700"/>
          </a:xfrm>
          <a:prstGeom prst="ellipse">
            <a:avLst/>
          </a:prstGeom>
          <a:noFill/>
          <a:ln>
            <a:noFill/>
          </a:ln>
        </p:spPr>
      </p:pic>
      <p:pic>
        <p:nvPicPr>
          <p:cNvPr id="253" name="Google Shape;253;p18"/>
          <p:cNvPicPr preferRelativeResize="0"/>
          <p:nvPr/>
        </p:nvPicPr>
        <p:blipFill rotWithShape="1">
          <a:blip r:embed="rId8">
            <a:alphaModFix/>
          </a:blip>
          <a:srcRect b="25334" l="26755" r="30306" t="13009"/>
          <a:stretch/>
        </p:blipFill>
        <p:spPr>
          <a:xfrm>
            <a:off x="1379275" y="3312950"/>
            <a:ext cx="965400" cy="965400"/>
          </a:xfrm>
          <a:prstGeom prst="ellipse">
            <a:avLst/>
          </a:prstGeom>
          <a:noFill/>
          <a:ln>
            <a:noFill/>
          </a:ln>
        </p:spPr>
      </p:pic>
      <p:pic>
        <p:nvPicPr>
          <p:cNvPr id="254" name="Google Shape;254;p18"/>
          <p:cNvPicPr preferRelativeResize="0"/>
          <p:nvPr/>
        </p:nvPicPr>
        <p:blipFill rotWithShape="1">
          <a:blip r:embed="rId9">
            <a:alphaModFix/>
          </a:blip>
          <a:srcRect b="5500" l="-29821" r="-29821" t="5500"/>
          <a:stretch/>
        </p:blipFill>
        <p:spPr>
          <a:xfrm>
            <a:off x="5055300" y="1706700"/>
            <a:ext cx="1044600" cy="10182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9"/>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Daftar Isi</a:t>
            </a:r>
            <a:endParaRPr sz="2400">
              <a:solidFill>
                <a:srgbClr val="FFFFFF"/>
              </a:solidFill>
              <a:latin typeface="Montserrat"/>
              <a:ea typeface="Montserrat"/>
              <a:cs typeface="Montserrat"/>
              <a:sym typeface="Montserrat"/>
            </a:endParaRPr>
          </a:p>
        </p:txBody>
      </p:sp>
      <p:sp>
        <p:nvSpPr>
          <p:cNvPr id="260" name="Google Shape;260;p19"/>
          <p:cNvSpPr txBox="1"/>
          <p:nvPr/>
        </p:nvSpPr>
        <p:spPr>
          <a:xfrm>
            <a:off x="1294300" y="2064601"/>
            <a:ext cx="3018300" cy="2020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id">
                <a:solidFill>
                  <a:srgbClr val="FFFFFF"/>
                </a:solidFill>
                <a:latin typeface="Montserrat"/>
                <a:ea typeface="Montserrat"/>
                <a:cs typeface="Montserrat"/>
                <a:sym typeface="Montserrat"/>
              </a:rPr>
              <a:t>Latar Belakang</a:t>
            </a:r>
            <a:r>
              <a:rPr lang="id" sz="1800">
                <a:solidFill>
                  <a:srgbClr val="FFFFFF"/>
                </a:solidFill>
                <a:latin typeface="Average"/>
                <a:ea typeface="Average"/>
                <a:cs typeface="Average"/>
                <a:sym typeface="Average"/>
              </a:rPr>
              <a:t> dan Tujuan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d">
                <a:solidFill>
                  <a:srgbClr val="FFFFFF"/>
                </a:solidFill>
                <a:latin typeface="Montserrat"/>
                <a:ea typeface="Montserrat"/>
                <a:cs typeface="Montserrat"/>
                <a:sym typeface="Montserrat"/>
              </a:rPr>
              <a:t>Metodologi</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0"/>
              </a:spcAft>
              <a:buNone/>
            </a:pPr>
            <a:r>
              <a:rPr lang="id">
                <a:solidFill>
                  <a:srgbClr val="FFFFFF"/>
                </a:solidFill>
                <a:latin typeface="Montserrat"/>
                <a:ea typeface="Montserrat"/>
                <a:cs typeface="Montserrat"/>
                <a:sym typeface="Montserrat"/>
              </a:rPr>
              <a:t>Dasar Pengetahuan</a:t>
            </a:r>
            <a:endParaRPr sz="1800">
              <a:solidFill>
                <a:srgbClr val="FFFFFF"/>
              </a:solidFill>
              <a:latin typeface="Average"/>
              <a:ea typeface="Average"/>
              <a:cs typeface="Average"/>
              <a:sym typeface="Average"/>
            </a:endParaRPr>
          </a:p>
          <a:p>
            <a:pPr indent="0" lvl="0" marL="0" rtl="0" algn="l">
              <a:lnSpc>
                <a:spcPct val="100000"/>
              </a:lnSpc>
              <a:spcBef>
                <a:spcPts val="900"/>
              </a:spcBef>
              <a:spcAft>
                <a:spcPts val="900"/>
              </a:spcAft>
              <a:buNone/>
            </a:pPr>
            <a:r>
              <a:rPr lang="id">
                <a:solidFill>
                  <a:srgbClr val="FFFFFF"/>
                </a:solidFill>
                <a:latin typeface="Montserrat"/>
                <a:ea typeface="Montserrat"/>
                <a:cs typeface="Montserrat"/>
                <a:sym typeface="Montserrat"/>
              </a:rPr>
              <a:t>Hasil Kode</a:t>
            </a:r>
            <a:endParaRPr sz="1800">
              <a:solidFill>
                <a:srgbClr val="FFFFFF"/>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Latar Belakang</a:t>
            </a:r>
            <a:endParaRPr/>
          </a:p>
        </p:txBody>
      </p:sp>
      <p:sp>
        <p:nvSpPr>
          <p:cNvPr id="266" name="Google Shape;266;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id"/>
              <a:t>Layanan kesehatan merupakan hal yang sangat diperlukan oleh masyarakat luas untuk mengetahui tentang kesehatan. seperti puskesmas, rumah sakit ataupun tempat tempat medis dapat memberikan layanan kesehatan kepada masyarakat. oleh sebab itu tempat-tempat medis ini berusaha memberikan kenyamanan dalam hal konsultasi, kebersihan tempat, dan pelayanan yang memuaskan. Untuk mewujudkan itu kami membuat suatu sistem pakar pediatrik diagnosa penyakit menggunakan metode Forward Chaining. Dimana sistem ini, diharapkan dapat membantu dokter dalam menangani pasien yang berkonsultasi. Sistem pakar ini dibuat untuk pengolahan data konsultasi penyakit umum pada anak-anak yang dapat dilakukan secara digital, sehingga waktu yang diperlukan lebih singkat dalam membantu melayani pasien yang berkonsultasi.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Tujuan</a:t>
            </a:r>
            <a:endParaRPr/>
          </a:p>
        </p:txBody>
      </p:sp>
      <p:sp>
        <p:nvSpPr>
          <p:cNvPr id="272" name="Google Shape;272;p2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3" name="Google Shape;273;p21"/>
          <p:cNvSpPr txBox="1"/>
          <p:nvPr>
            <p:ph idx="1" type="body"/>
          </p:nvPr>
        </p:nvSpPr>
        <p:spPr>
          <a:xfrm>
            <a:off x="2030400" y="18198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solidFill>
                  <a:srgbClr val="FFFFFF"/>
                </a:solidFill>
              </a:rPr>
              <a:t>Mendiagnosa pasien dari gejala-gejala yang dialami</a:t>
            </a:r>
            <a:endParaRPr>
              <a:solidFill>
                <a:srgbClr val="FFFFFF"/>
              </a:solidFill>
            </a:endParaRPr>
          </a:p>
        </p:txBody>
      </p:sp>
      <p:sp>
        <p:nvSpPr>
          <p:cNvPr id="274" name="Google Shape;274;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5" name="Google Shape;275;p21"/>
          <p:cNvSpPr txBox="1"/>
          <p:nvPr>
            <p:ph idx="1" type="body"/>
          </p:nvPr>
        </p:nvSpPr>
        <p:spPr>
          <a:xfrm>
            <a:off x="2030400" y="27347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solidFill>
                  <a:srgbClr val="FFFFFF"/>
                </a:solidFill>
              </a:rPr>
              <a:t>Memberikan output dari hasil gejala gejala yang ditemukan pada pasien</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Metodologi</a:t>
            </a:r>
            <a:endParaRPr/>
          </a:p>
        </p:txBody>
      </p:sp>
      <p:sp>
        <p:nvSpPr>
          <p:cNvPr id="281" name="Google Shape;281;p22"/>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id" sz="1200"/>
              <a:t>Dalam hal ini metodologi yang digunakan adalah forward chaining dimana </a:t>
            </a:r>
            <a:r>
              <a:rPr lang="id" sz="1200">
                <a:solidFill>
                  <a:srgbClr val="D1D5DB"/>
                </a:solidFill>
              </a:rPr>
              <a:t>metodologi Forward Chaining adalah salah satu pendekatan yang digunakan dalam sistem pakar untuk mendiagnosa penyakit dari gejala yang diberikan. Pendekatan ini berfokus pada pergerakan maju dari gejala yang ada menuju diagnosis atau kesimpulan akhir.</a:t>
            </a:r>
            <a:endParaRPr sz="1200"/>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Metodologi</a:t>
            </a:r>
            <a:endParaRPr/>
          </a:p>
        </p:txBody>
      </p:sp>
      <p:sp>
        <p:nvSpPr>
          <p:cNvPr id="287" name="Google Shape;287;p23"/>
          <p:cNvSpPr txBox="1"/>
          <p:nvPr>
            <p:ph idx="1" type="body"/>
          </p:nvPr>
        </p:nvSpPr>
        <p:spPr>
          <a:xfrm>
            <a:off x="4017900" y="1025225"/>
            <a:ext cx="4318500" cy="31041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id" sz="1200"/>
              <a:t>Adapun langkah-langkah forward chaining yang kami gunakan:</a:t>
            </a:r>
            <a:endParaRPr sz="1200"/>
          </a:p>
          <a:p>
            <a:pPr indent="-304800" lvl="0" marL="457200" rtl="0" algn="just">
              <a:spcBef>
                <a:spcPts val="1600"/>
              </a:spcBef>
              <a:spcAft>
                <a:spcPts val="0"/>
              </a:spcAft>
              <a:buSzPts val="1200"/>
              <a:buAutoNum type="arabicPeriod"/>
            </a:pPr>
            <a:r>
              <a:rPr lang="id" sz="1200"/>
              <a:t>Pengumpulan informasi</a:t>
            </a:r>
            <a:endParaRPr sz="1200"/>
          </a:p>
          <a:p>
            <a:pPr indent="0" lvl="0" marL="457200" rtl="0" algn="just">
              <a:spcBef>
                <a:spcPts val="1600"/>
              </a:spcBef>
              <a:spcAft>
                <a:spcPts val="0"/>
              </a:spcAft>
              <a:buNone/>
            </a:pPr>
            <a:r>
              <a:rPr lang="id" sz="1200"/>
              <a:t>-&gt;input gejala dan pemeriksaan gejala</a:t>
            </a:r>
            <a:endParaRPr sz="1200"/>
          </a:p>
          <a:p>
            <a:pPr indent="-304800" lvl="0" marL="457200" rtl="0" algn="just">
              <a:spcBef>
                <a:spcPts val="1600"/>
              </a:spcBef>
              <a:spcAft>
                <a:spcPts val="0"/>
              </a:spcAft>
              <a:buSzPts val="1200"/>
              <a:buAutoNum type="arabicPeriod"/>
            </a:pPr>
            <a:r>
              <a:rPr lang="id" sz="1200"/>
              <a:t>Basis Pengetahuan</a:t>
            </a:r>
            <a:endParaRPr sz="1200"/>
          </a:p>
          <a:p>
            <a:pPr indent="0" lvl="0" marL="457200" rtl="0" algn="just">
              <a:spcBef>
                <a:spcPts val="1600"/>
              </a:spcBef>
              <a:spcAft>
                <a:spcPts val="0"/>
              </a:spcAft>
              <a:buNone/>
            </a:pPr>
            <a:r>
              <a:rPr lang="id" sz="1200"/>
              <a:t>-&gt;pengetahuan aturan</a:t>
            </a:r>
            <a:endParaRPr sz="1200"/>
          </a:p>
          <a:p>
            <a:pPr indent="-304800" lvl="0" marL="457200" rtl="0" algn="just">
              <a:spcBef>
                <a:spcPts val="1600"/>
              </a:spcBef>
              <a:spcAft>
                <a:spcPts val="0"/>
              </a:spcAft>
              <a:buSzPts val="1200"/>
              <a:buAutoNum type="arabicPeriod"/>
            </a:pPr>
            <a:r>
              <a:rPr lang="id" sz="1200"/>
              <a:t>Penyelarasan Gejala dengan Aturan</a:t>
            </a:r>
            <a:endParaRPr sz="1200"/>
          </a:p>
          <a:p>
            <a:pPr indent="0" lvl="0" marL="457200" rtl="0" algn="just">
              <a:spcBef>
                <a:spcPts val="1600"/>
              </a:spcBef>
              <a:spcAft>
                <a:spcPts val="0"/>
              </a:spcAft>
              <a:buNone/>
            </a:pPr>
            <a:r>
              <a:rPr lang="id" sz="1200"/>
              <a:t>-&gt; pencocokan dan penyaringan aturan</a:t>
            </a:r>
            <a:endParaRPr sz="1200"/>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Metodologi</a:t>
            </a:r>
            <a:endParaRPr/>
          </a:p>
        </p:txBody>
      </p:sp>
      <p:sp>
        <p:nvSpPr>
          <p:cNvPr id="293" name="Google Shape;293;p24"/>
          <p:cNvSpPr txBox="1"/>
          <p:nvPr>
            <p:ph idx="1" type="body"/>
          </p:nvPr>
        </p:nvSpPr>
        <p:spPr>
          <a:xfrm>
            <a:off x="4017900" y="1025225"/>
            <a:ext cx="4318500" cy="3104100"/>
          </a:xfrm>
          <a:prstGeom prst="rect">
            <a:avLst/>
          </a:prstGeom>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id" sz="1200"/>
              <a:t>Adapun langkah-langkah forward chaining yang kami gunakan:</a:t>
            </a:r>
            <a:endParaRPr sz="1200"/>
          </a:p>
          <a:p>
            <a:pPr indent="-304800" lvl="0" marL="457200" rtl="0" algn="just">
              <a:spcBef>
                <a:spcPts val="1600"/>
              </a:spcBef>
              <a:spcAft>
                <a:spcPts val="0"/>
              </a:spcAft>
              <a:buSzPts val="1200"/>
              <a:buAutoNum type="arabicPeriod"/>
            </a:pPr>
            <a:r>
              <a:rPr lang="id" sz="1200"/>
              <a:t>Proses pencocokan</a:t>
            </a:r>
            <a:endParaRPr sz="1200"/>
          </a:p>
          <a:p>
            <a:pPr indent="0" lvl="0" marL="457200" rtl="0" algn="just">
              <a:spcBef>
                <a:spcPts val="1600"/>
              </a:spcBef>
              <a:spcAft>
                <a:spcPts val="0"/>
              </a:spcAft>
              <a:buNone/>
            </a:pPr>
            <a:r>
              <a:rPr lang="id" sz="1200"/>
              <a:t>-&gt;pencocokan lanjutan untuk gejala</a:t>
            </a:r>
            <a:endParaRPr sz="1200"/>
          </a:p>
          <a:p>
            <a:pPr indent="-304800" lvl="0" marL="457200" rtl="0" algn="just">
              <a:spcBef>
                <a:spcPts val="1600"/>
              </a:spcBef>
              <a:spcAft>
                <a:spcPts val="0"/>
              </a:spcAft>
              <a:buSzPts val="1200"/>
              <a:buAutoNum type="arabicPeriod"/>
            </a:pPr>
            <a:r>
              <a:rPr lang="id" sz="1200"/>
              <a:t>Kesimpulan atau diagnosis</a:t>
            </a:r>
            <a:endParaRPr sz="1200"/>
          </a:p>
          <a:p>
            <a:pPr indent="0" lvl="0" marL="457200" rtl="0" algn="just">
              <a:spcBef>
                <a:spcPts val="1600"/>
              </a:spcBef>
              <a:spcAft>
                <a:spcPts val="0"/>
              </a:spcAft>
              <a:buNone/>
            </a:pPr>
            <a:r>
              <a:rPr lang="id" sz="1200"/>
              <a:t>-&gt; Kesimpulan akhir dan rekomendasi</a:t>
            </a:r>
            <a:endParaRPr sz="1200"/>
          </a:p>
          <a:p>
            <a:pPr indent="-304800" lvl="0" marL="457200" rtl="0" algn="just">
              <a:spcBef>
                <a:spcPts val="1600"/>
              </a:spcBef>
              <a:spcAft>
                <a:spcPts val="0"/>
              </a:spcAft>
              <a:buSzPts val="1200"/>
              <a:buAutoNum type="arabicPeriod"/>
            </a:pPr>
            <a:r>
              <a:rPr lang="id" sz="1200"/>
              <a:t>Verifikasi dan Keterbukaan</a:t>
            </a:r>
            <a:endParaRPr sz="1200"/>
          </a:p>
          <a:p>
            <a:pPr indent="0" lvl="0" marL="457200" rtl="0" algn="just">
              <a:spcBef>
                <a:spcPts val="1600"/>
              </a:spcBef>
              <a:spcAft>
                <a:spcPts val="0"/>
              </a:spcAft>
              <a:buNone/>
            </a:pPr>
            <a:r>
              <a:rPr lang="id" sz="1200"/>
              <a:t>-&gt; adanya verifikasi data</a:t>
            </a:r>
            <a:endParaRPr sz="1200"/>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5"/>
          <p:cNvSpPr txBox="1"/>
          <p:nvPr>
            <p:ph type="title"/>
          </p:nvPr>
        </p:nvSpPr>
        <p:spPr>
          <a:xfrm>
            <a:off x="1355400" y="27730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Dasar Pengetahuan / Knowledge Based</a:t>
            </a:r>
            <a:endParaRPr/>
          </a:p>
        </p:txBody>
      </p:sp>
      <p:graphicFrame>
        <p:nvGraphicFramePr>
          <p:cNvPr id="299" name="Google Shape;299;p25"/>
          <p:cNvGraphicFramePr/>
          <p:nvPr/>
        </p:nvGraphicFramePr>
        <p:xfrm>
          <a:off x="1747950" y="1654575"/>
          <a:ext cx="3000000" cy="3000000"/>
        </p:xfrm>
        <a:graphic>
          <a:graphicData uri="http://schemas.openxmlformats.org/drawingml/2006/table">
            <a:tbl>
              <a:tblPr>
                <a:noFill/>
                <a:tableStyleId>{BA3BD105-BF52-4AE9-BC43-D958E8ED2FF0}</a:tableStyleId>
              </a:tblPr>
              <a:tblGrid>
                <a:gridCol w="2583875"/>
                <a:gridCol w="2583875"/>
              </a:tblGrid>
              <a:tr h="314675">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Kode Penyakit</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id">
                          <a:solidFill>
                            <a:schemeClr val="lt1"/>
                          </a:solidFill>
                          <a:latin typeface="Times New Roman"/>
                          <a:ea typeface="Times New Roman"/>
                          <a:cs typeface="Times New Roman"/>
                          <a:sym typeface="Times New Roman"/>
                        </a:rPr>
                        <a:t>Nama Penyakit</a:t>
                      </a:r>
                      <a:endParaRPr b="1">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P01</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Flu</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P02</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Campak</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P03</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Gastroenteritis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P04</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Asma</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P05</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Tipes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P06</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Radang Tenggorokan</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467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P07</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Rhinitis</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822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P08</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Cacar Air</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r h="318225">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P09</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id">
                          <a:solidFill>
                            <a:schemeClr val="lt1"/>
                          </a:solidFill>
                          <a:latin typeface="Times New Roman"/>
                          <a:ea typeface="Times New Roman"/>
                          <a:cs typeface="Times New Roman"/>
                          <a:sym typeface="Times New Roman"/>
                        </a:rPr>
                        <a:t>DBD</a:t>
                      </a:r>
                      <a:endParaRPr>
                        <a:solidFill>
                          <a:schemeClr val="lt1"/>
                        </a:solidFill>
                        <a:latin typeface="Times New Roman"/>
                        <a:ea typeface="Times New Roman"/>
                        <a:cs typeface="Times New Roman"/>
                        <a:sym typeface="Times New Roman"/>
                      </a:endParaRPr>
                    </a:p>
                  </a:txBody>
                  <a:tcPr marT="63500" marB="63500" marR="63500" marL="635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tcPr>
                </a:tc>
              </a:tr>
            </a:tbl>
          </a:graphicData>
        </a:graphic>
      </p:graphicFrame>
      <p:sp>
        <p:nvSpPr>
          <p:cNvPr id="300" name="Google Shape;300;p25"/>
          <p:cNvSpPr txBox="1"/>
          <p:nvPr/>
        </p:nvSpPr>
        <p:spPr>
          <a:xfrm>
            <a:off x="2760550" y="1228850"/>
            <a:ext cx="2991900" cy="382200"/>
          </a:xfrm>
          <a:prstGeom prst="rect">
            <a:avLst/>
          </a:prstGeom>
          <a:noFill/>
          <a:ln>
            <a:noFill/>
          </a:ln>
        </p:spPr>
        <p:txBody>
          <a:bodyPr anchorCtr="0" anchor="ctr" bIns="91425" lIns="91425" spcFirstLastPara="1" rIns="91425" wrap="square" tIns="91425">
            <a:noAutofit/>
          </a:bodyPr>
          <a:lstStyle/>
          <a:p>
            <a:pPr indent="0" lvl="0" marL="685800" rtl="0" algn="ctr">
              <a:spcBef>
                <a:spcPts val="0"/>
              </a:spcBef>
              <a:spcAft>
                <a:spcPts val="0"/>
              </a:spcAft>
              <a:buNone/>
            </a:pPr>
            <a:r>
              <a:rPr i="1" lang="id" sz="1300">
                <a:solidFill>
                  <a:schemeClr val="lt1"/>
                </a:solidFill>
                <a:latin typeface="Times New Roman"/>
                <a:ea typeface="Times New Roman"/>
                <a:cs typeface="Times New Roman"/>
                <a:sym typeface="Times New Roman"/>
              </a:rPr>
              <a:t>Tabel Kode dan Nama Penyakit</a:t>
            </a:r>
            <a:endParaRPr i="1" sz="1300">
              <a:solidFill>
                <a:schemeClr val="l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